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58" r:id="rId6"/>
    <p:sldId id="265" r:id="rId7"/>
    <p:sldId id="261" r:id="rId8"/>
    <p:sldId id="264" r:id="rId9"/>
    <p:sldId id="262" r:id="rId10"/>
    <p:sldId id="263" r:id="rId11"/>
    <p:sldId id="266" r:id="rId12"/>
  </p:sldIdLst>
  <p:sldSz cx="14630400" cy="8229600"/>
  <p:notesSz cx="8229600" cy="14630400"/>
  <p:embeddedFontLst>
    <p:embeddedFont>
      <p:font typeface="Inter Light" panose="020B0604020202020204" charset="0"/>
      <p:regular r:id="rId14"/>
    </p:embeddedFont>
    <p:embeddedFont>
      <p:font typeface="Montserrat Light" panose="00000400000000000000" pitchFamily="2" charset="0"/>
      <p:regular r:id="rId15"/>
    </p:embeddedFont>
    <p:embeddedFont>
      <p:font typeface="Montserrat Medium" panose="00000600000000000000" pitchFamily="2" charset="0"/>
      <p:regular r:id="rId16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10"/>
  </p:normalViewPr>
  <p:slideViewPr>
    <p:cSldViewPr snapToGrid="0" snapToObjects="1">
      <p:cViewPr varScale="1">
        <p:scale>
          <a:sx n="88" d="100"/>
          <a:sy n="88" d="100"/>
        </p:scale>
        <p:origin x="7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564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9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b="1" dirty="0"/>
              <a:t>1. Variables d'Authentification (Azure AD / Microsoft Graph)</a:t>
            </a:r>
          </a:p>
          <a:p>
            <a:r>
              <a:rPr lang="fr-CH" dirty="0"/>
              <a:t>Ces variables permettent à ton application de "prouver" son identité auprès de Microsoft pour permettre aux utilisateurs de se connecter.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CLIENT_ID</a:t>
            </a:r>
            <a:r>
              <a:rPr lang="fr-CH" dirty="0"/>
              <a:t> : C'est l'identifiant public de ton application (comme un nom d'utilisateur). Il est généré lors de l'enregistrement de l'app sur le portail Azure.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CLIENT_SECRET</a:t>
            </a:r>
            <a:r>
              <a:rPr lang="fr-CH" dirty="0"/>
              <a:t> : C'est le mot de passe de ton application. Il permet au backend de s'authentifier de manière sécurisée auprès de Microsoft. </a:t>
            </a:r>
            <a:r>
              <a:rPr lang="fr-CH" b="1" dirty="0"/>
              <a:t>Ne jamais le partager.</a:t>
            </a:r>
            <a:endParaRPr lang="fr-CH" dirty="0"/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TENANT_ID</a:t>
            </a:r>
            <a:r>
              <a:rPr lang="fr-CH" dirty="0"/>
              <a:t> : L'identifiant unique de ton organisation (ton "annuaire" Azure). Il définit qui a le droit de se connecter à l'application.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CLOUD_INSTANCE</a:t>
            </a:r>
            <a:r>
              <a:rPr lang="fr-CH" dirty="0"/>
              <a:t> : L'URL de base du service d'authentification Microsoft (généralement https://login.microsoftonline.com/).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GRAPH_API_ENDPOINT</a:t>
            </a:r>
            <a:r>
              <a:rPr lang="fr-CH" dirty="0"/>
              <a:t> : L'URL racine pour accéder aux données de Microsoft 365 (utilisateurs, mails, calendrier) via l'API Graph (généralement https://graph.microsoft.com/).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REDIRECT_URI</a:t>
            </a:r>
            <a:r>
              <a:rPr lang="fr-CH" dirty="0"/>
              <a:t> : L'adresse où Microsoft renvoie l'utilisateur après qu'il s'est connecté. Elle doit être validée dans le portail Azure pour éviter les piratages.</a:t>
            </a:r>
          </a:p>
          <a:p>
            <a:r>
              <a:rPr lang="fr-CH" b="1" dirty="0"/>
              <a:t>2. Variables de Base de Données (DB)</a:t>
            </a:r>
          </a:p>
          <a:p>
            <a:r>
              <a:rPr lang="fr-CH" dirty="0"/>
              <a:t>Ces variables permettent à ton code de savoir où se trouve la base de données et comment y entrer.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DB_HOST</a:t>
            </a:r>
            <a:r>
              <a:rPr lang="fr-CH" dirty="0"/>
              <a:t> : L'adresse du serveur (ex: localhost en local, ou une adresse type monserveur.database.windows.net sur Azure).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DB_PORT</a:t>
            </a:r>
            <a:r>
              <a:rPr lang="fr-CH" dirty="0"/>
              <a:t> : Le "canal" de communication (ex: 5432 pour PostgreSQL, 3306 pour MySQL, 1433 pour SQL Server).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DB_NAME</a:t>
            </a:r>
            <a:r>
              <a:rPr lang="fr-CH" dirty="0"/>
              <a:t> : Le nom spécifique de la base de données que l'application doit utiliser.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DB_USER</a:t>
            </a:r>
            <a:r>
              <a:rPr lang="fr-CH" dirty="0"/>
              <a:t> : Le nom d'utilisateur autorisé à lire/écrire dans la base.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DB_PASSWORD</a:t>
            </a:r>
            <a:r>
              <a:rPr lang="fr-CH" dirty="0"/>
              <a:t> : Le mot de passe associé à cet utilisateur.</a:t>
            </a:r>
          </a:p>
          <a:p>
            <a:r>
              <a:rPr lang="fr-CH" b="1" dirty="0"/>
              <a:t>3. Variables de Configuration Applicative (Spécifiques au local)</a:t>
            </a:r>
          </a:p>
          <a:p>
            <a:r>
              <a:rPr lang="fr-CH" dirty="0"/>
              <a:t>Ces variables servent à la logique interne de ton application pendant le développement.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SECRET_KEY</a:t>
            </a:r>
            <a:r>
              <a:rPr lang="fr-CH" dirty="0"/>
              <a:t> : Une phrase secrète utilisée par ton </a:t>
            </a:r>
            <a:r>
              <a:rPr lang="fr-CH" dirty="0" err="1"/>
              <a:t>framework</a:t>
            </a:r>
            <a:r>
              <a:rPr lang="fr-CH" dirty="0"/>
              <a:t> (Django, Flask, Express, etc.) pour chiffrer les cookies de session et générer des jetons (</a:t>
            </a:r>
            <a:r>
              <a:rPr lang="fr-CH" dirty="0" err="1"/>
              <a:t>tokens</a:t>
            </a:r>
            <a:r>
              <a:rPr lang="fr-CH" dirty="0"/>
              <a:t>) de sécurité.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EMAIL_USER</a:t>
            </a:r>
            <a:r>
              <a:rPr lang="fr-CH" dirty="0"/>
              <a:t> : L'adresse email que l'application utilise pour envoyer des messages (ex: des notifications ou des réinitialisations de mot de passe).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EMAIL_PASS</a:t>
            </a:r>
            <a:r>
              <a:rPr lang="fr-CH" dirty="0"/>
              <a:t> : Le mot de passe (souvent un "mot de passe d'application") permettant d'utiliser ce compte email de manière programmatique.</a:t>
            </a:r>
          </a:p>
          <a:p>
            <a:r>
              <a:rPr lang="fr-CH" b="1" dirty="0"/>
              <a:t>4. Variable de Déploiement (Spécifique à Azure)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b="1" dirty="0"/>
              <a:t>SCM_DO_BUILD_DURING_DEPLOYMENT</a:t>
            </a:r>
            <a:r>
              <a:rPr lang="fr-CH" dirty="0"/>
              <a:t>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Si elle est à </a:t>
            </a:r>
            <a:r>
              <a:rPr lang="fr-CH" dirty="0" err="1"/>
              <a:t>true</a:t>
            </a:r>
            <a:r>
              <a:rPr lang="fr-CH" dirty="0"/>
              <a:t> : Azure va automatiquement installer les dépendances (ex: </a:t>
            </a:r>
            <a:r>
              <a:rPr lang="fr-CH" dirty="0" err="1"/>
              <a:t>npm</a:t>
            </a:r>
            <a:r>
              <a:rPr lang="fr-CH" dirty="0"/>
              <a:t> </a:t>
            </a:r>
            <a:r>
              <a:rPr lang="fr-CH" dirty="0" err="1"/>
              <a:t>install</a:t>
            </a:r>
            <a:r>
              <a:rPr lang="fr-CH" dirty="0"/>
              <a:t> ou </a:t>
            </a:r>
            <a:r>
              <a:rPr lang="fr-CH" dirty="0" err="1"/>
              <a:t>pip</a:t>
            </a:r>
            <a:r>
              <a:rPr lang="fr-CH" dirty="0"/>
              <a:t> </a:t>
            </a:r>
            <a:r>
              <a:rPr lang="fr-CH" dirty="0" err="1"/>
              <a:t>install</a:t>
            </a:r>
            <a:r>
              <a:rPr lang="fr-CH" dirty="0"/>
              <a:t>) et compiler ton projet dès que tu envoies ton code.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Si elle est à false : Tu dois envoyer un projet déjà compilé et prêt à l'emploi.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BAMMOS_P_Cloud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Présenté par Charles-Henri Moser et Mathieu Bamert – CID 3B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7B5402-91BB-DBCD-08A7-5B0F57C05666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585312"/>
            <a:ext cx="524803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Problèmes Rencontrés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1296235"/>
            <a:ext cx="7556421" cy="1957507"/>
          </a:xfrm>
          <a:prstGeom prst="roundRect">
            <a:avLst>
              <a:gd name="adj" fmla="val 10429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1" y="1190627"/>
            <a:ext cx="272177" cy="272177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70042" y="3087173"/>
            <a:ext cx="272177" cy="27217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650831" y="16668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Déploiement Initial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6650831" y="2157295"/>
            <a:ext cx="68151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Difficultés avec le projet "Passion Lecture" (frontend/backend séparés), passage au projet UNESCO.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6280190" y="3480556"/>
            <a:ext cx="7556421" cy="1957507"/>
          </a:xfrm>
          <a:prstGeom prst="roundRect">
            <a:avLst>
              <a:gd name="adj" fmla="val 10429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1" y="3374947"/>
            <a:ext cx="272177" cy="272177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70042" y="5271494"/>
            <a:ext cx="272177" cy="272177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650831" y="3851197"/>
            <a:ext cx="41227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Connexion Base de Données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6650831" y="4341616"/>
            <a:ext cx="68151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Oubli du VNet pour la base de données centralisée, résolu avec l'aide d'Alban.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05DD99-AE3C-86CD-642E-7372FB74DA13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1810E12C-E672-DBD1-877D-6CB7CB2F4190}"/>
              </a:ext>
            </a:extLst>
          </p:cNvPr>
          <p:cNvSpPr/>
          <p:nvPr/>
        </p:nvSpPr>
        <p:spPr>
          <a:xfrm>
            <a:off x="6280190" y="5645483"/>
            <a:ext cx="7556421" cy="1957507"/>
          </a:xfrm>
          <a:prstGeom prst="roundRect">
            <a:avLst>
              <a:gd name="adj" fmla="val 10429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 dirty="0"/>
          </a:p>
        </p:txBody>
      </p:sp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925D362C-E4D1-F10D-3839-485D5CBAC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1" y="5539874"/>
            <a:ext cx="272177" cy="272177"/>
          </a:xfrm>
          <a:prstGeom prst="rect">
            <a:avLst/>
          </a:prstGeom>
        </p:spPr>
      </p:pic>
      <p:pic>
        <p:nvPicPr>
          <p:cNvPr id="17" name="Image 4" descr="preencoded.png">
            <a:extLst>
              <a:ext uri="{FF2B5EF4-FFF2-40B4-BE49-F238E27FC236}">
                <a16:creationId xmlns:a16="http://schemas.microsoft.com/office/drawing/2014/main" id="{F8481C38-9E79-CF97-51CA-84120A5B33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70042" y="7436421"/>
            <a:ext cx="272177" cy="272177"/>
          </a:xfrm>
          <a:prstGeom prst="rect">
            <a:avLst/>
          </a:prstGeom>
        </p:spPr>
      </p:pic>
      <p:sp>
        <p:nvSpPr>
          <p:cNvPr id="18" name="Text 5">
            <a:extLst>
              <a:ext uri="{FF2B5EF4-FFF2-40B4-BE49-F238E27FC236}">
                <a16:creationId xmlns:a16="http://schemas.microsoft.com/office/drawing/2014/main" id="{7B59B40E-AEFD-F468-D84B-6E2410D15D67}"/>
              </a:ext>
            </a:extLst>
          </p:cNvPr>
          <p:cNvSpPr/>
          <p:nvPr/>
        </p:nvSpPr>
        <p:spPr>
          <a:xfrm>
            <a:off x="6650831" y="6016124"/>
            <a:ext cx="66644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Connexion Base de Données </a:t>
            </a:r>
            <a:r>
              <a:rPr lang="en-US" sz="2200" dirty="0" err="1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rentrée</a:t>
            </a: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de </a:t>
            </a:r>
            <a:r>
              <a:rPr lang="en-US" sz="2200" dirty="0" err="1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vacances</a:t>
            </a:r>
            <a:endParaRPr lang="en-US" sz="2200" dirty="0"/>
          </a:p>
        </p:txBody>
      </p:sp>
      <p:sp>
        <p:nvSpPr>
          <p:cNvPr id="19" name="Text 6">
            <a:extLst>
              <a:ext uri="{FF2B5EF4-FFF2-40B4-BE49-F238E27FC236}">
                <a16:creationId xmlns:a16="http://schemas.microsoft.com/office/drawing/2014/main" id="{E210FDAF-DCA4-3A97-83DB-AC7857B4CCD8}"/>
              </a:ext>
            </a:extLst>
          </p:cNvPr>
          <p:cNvSpPr/>
          <p:nvPr/>
        </p:nvSpPr>
        <p:spPr>
          <a:xfrm>
            <a:off x="6650831" y="6506543"/>
            <a:ext cx="68151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La </a:t>
            </a:r>
            <a:r>
              <a:rPr lang="en-US" sz="175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connexion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à la base de données </a:t>
            </a:r>
            <a:r>
              <a:rPr lang="en-US" sz="175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n’est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plus </a:t>
            </a:r>
            <a:r>
              <a:rPr lang="en-US" sz="175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fonctionnel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à </a:t>
            </a:r>
            <a:r>
              <a:rPr lang="en-US" sz="175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notre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retour des </a:t>
            </a:r>
            <a:r>
              <a:rPr lang="en-US" sz="175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vacances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. </a:t>
            </a:r>
            <a:r>
              <a:rPr lang="en-US" sz="175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Donc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le site ne </a:t>
            </a:r>
            <a:r>
              <a:rPr lang="en-US" sz="175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fonctionne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pas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17941" y="2543794"/>
            <a:ext cx="5322013" cy="177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9600" dirty="0">
                <a:solidFill>
                  <a:srgbClr val="74767D"/>
                </a:solidFill>
                <a:latin typeface="Montserrat Medium" pitchFamily="34" charset="0"/>
              </a:rPr>
              <a:t>MERCI</a:t>
            </a:r>
            <a:endParaRPr lang="en-US" sz="8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436831-EA6B-2CE9-0638-4118AC9007DD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29AD0CD2-3005-ABB9-1D2B-1E0087A8CF17}"/>
              </a:ext>
            </a:extLst>
          </p:cNvPr>
          <p:cNvSpPr/>
          <p:nvPr/>
        </p:nvSpPr>
        <p:spPr>
          <a:xfrm>
            <a:off x="7315200" y="3831312"/>
            <a:ext cx="524803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 err="1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Avez-vous</a:t>
            </a:r>
            <a:r>
              <a:rPr lang="en-US" sz="35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des questions?</a:t>
            </a:r>
            <a:endParaRPr lang="en-US" sz="3550" dirty="0"/>
          </a:p>
        </p:txBody>
      </p:sp>
    </p:spTree>
    <p:extLst>
      <p:ext uri="{BB962C8B-B14F-4D97-AF65-F5344CB8AC3E}">
        <p14:creationId xmlns:p14="http://schemas.microsoft.com/office/powerpoint/2010/main" val="1154885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6115" y="587693"/>
            <a:ext cx="3977521" cy="41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Spécifications du Projet</a:t>
            </a:r>
            <a:endParaRPr lang="en-US" sz="2600" dirty="0"/>
          </a:p>
        </p:txBody>
      </p:sp>
      <p:sp>
        <p:nvSpPr>
          <p:cNvPr id="4" name="Shape 1"/>
          <p:cNvSpPr/>
          <p:nvPr/>
        </p:nvSpPr>
        <p:spPr>
          <a:xfrm>
            <a:off x="6066115" y="1498402"/>
            <a:ext cx="7984569" cy="1225391"/>
          </a:xfrm>
          <a:prstGeom prst="roundRect">
            <a:avLst>
              <a:gd name="adj" fmla="val 895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fr-CH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9976" y="1250037"/>
            <a:ext cx="496848" cy="496848"/>
          </a:xfrm>
          <a:prstGeom prst="rect">
            <a:avLst/>
          </a:prstGeom>
        </p:spPr>
      </p:pic>
      <p:sp>
        <p:nvSpPr>
          <p:cNvPr id="10" name="Shape 5"/>
          <p:cNvSpPr/>
          <p:nvPr/>
        </p:nvSpPr>
        <p:spPr>
          <a:xfrm>
            <a:off x="6051351" y="1254192"/>
            <a:ext cx="7984569" cy="1225391"/>
          </a:xfrm>
          <a:prstGeom prst="roundRect">
            <a:avLst>
              <a:gd name="adj" fmla="val 895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fr-CH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1351" y="1231332"/>
            <a:ext cx="7984569" cy="9144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5212" y="1005828"/>
            <a:ext cx="496848" cy="496848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944278" y="1130010"/>
            <a:ext cx="198715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Montserrat Medium" pitchFamily="34" charset="0"/>
              </a:rPr>
              <a:t>1</a:t>
            </a:r>
            <a:endParaRPr lang="en-US" sz="1550" dirty="0"/>
          </a:p>
        </p:txBody>
      </p:sp>
      <p:sp>
        <p:nvSpPr>
          <p:cNvPr id="14" name="Text 7"/>
          <p:cNvSpPr/>
          <p:nvPr/>
        </p:nvSpPr>
        <p:spPr>
          <a:xfrm>
            <a:off x="6239827" y="1668172"/>
            <a:ext cx="2070378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Description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6239827" y="2026193"/>
            <a:ext cx="7607618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Déploiement d'une webapp sur Azure avec base de données commune à la </a:t>
            </a:r>
            <a:r>
              <a:rPr lang="en-US" sz="130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classe</a:t>
            </a:r>
            <a:r>
              <a:rPr lang="en-US" sz="13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.</a:t>
            </a:r>
            <a:endParaRPr lang="en-US" sz="1300" dirty="0"/>
          </a:p>
        </p:txBody>
      </p:sp>
      <p:sp>
        <p:nvSpPr>
          <p:cNvPr id="16" name="Shape 9"/>
          <p:cNvSpPr/>
          <p:nvPr/>
        </p:nvSpPr>
        <p:spPr>
          <a:xfrm>
            <a:off x="6051351" y="2893564"/>
            <a:ext cx="7984569" cy="1225391"/>
          </a:xfrm>
          <a:prstGeom prst="roundRect">
            <a:avLst>
              <a:gd name="adj" fmla="val 895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fr-CH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1351" y="2870704"/>
            <a:ext cx="7984569" cy="91440"/>
          </a:xfrm>
          <a:prstGeom prst="rect">
            <a:avLst/>
          </a:prstGeom>
        </p:spPr>
      </p:pic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5212" y="2645199"/>
            <a:ext cx="496848" cy="496848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9944278" y="2769382"/>
            <a:ext cx="198715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Montserrat Medium" pitchFamily="34" charset="0"/>
              </a:rPr>
              <a:t>2</a:t>
            </a:r>
            <a:endParaRPr lang="en-US" sz="1550" dirty="0"/>
          </a:p>
        </p:txBody>
      </p:sp>
      <p:sp>
        <p:nvSpPr>
          <p:cNvPr id="20" name="Text 11"/>
          <p:cNvSpPr/>
          <p:nvPr/>
        </p:nvSpPr>
        <p:spPr>
          <a:xfrm>
            <a:off x="6239827" y="3307544"/>
            <a:ext cx="2070378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Matériel</a:t>
            </a:r>
            <a:endParaRPr lang="en-US" sz="1600" dirty="0"/>
          </a:p>
        </p:txBody>
      </p:sp>
      <p:sp>
        <p:nvSpPr>
          <p:cNvPr id="21" name="Text 12"/>
          <p:cNvSpPr/>
          <p:nvPr/>
        </p:nvSpPr>
        <p:spPr>
          <a:xfrm>
            <a:off x="6239827" y="3665565"/>
            <a:ext cx="7607618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Ordinateur ETML, groupe de ressources Azure, code GitHub initial.</a:t>
            </a:r>
            <a:endParaRPr lang="en-US" sz="1300" dirty="0"/>
          </a:p>
        </p:txBody>
      </p:sp>
      <p:sp>
        <p:nvSpPr>
          <p:cNvPr id="22" name="Shape 13"/>
          <p:cNvSpPr/>
          <p:nvPr/>
        </p:nvSpPr>
        <p:spPr>
          <a:xfrm>
            <a:off x="6051351" y="4532935"/>
            <a:ext cx="7984569" cy="1225391"/>
          </a:xfrm>
          <a:prstGeom prst="roundRect">
            <a:avLst>
              <a:gd name="adj" fmla="val 895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fr-CH"/>
          </a:p>
        </p:txBody>
      </p:sp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1351" y="4510075"/>
            <a:ext cx="7984569" cy="91440"/>
          </a:xfrm>
          <a:prstGeom prst="rect">
            <a:avLst/>
          </a:prstGeom>
        </p:spPr>
      </p:pic>
      <p:pic>
        <p:nvPicPr>
          <p:cNvPr id="2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5212" y="4284571"/>
            <a:ext cx="496848" cy="496848"/>
          </a:xfrm>
          <a:prstGeom prst="rect">
            <a:avLst/>
          </a:prstGeom>
        </p:spPr>
      </p:pic>
      <p:sp>
        <p:nvSpPr>
          <p:cNvPr id="25" name="Text 14"/>
          <p:cNvSpPr/>
          <p:nvPr/>
        </p:nvSpPr>
        <p:spPr>
          <a:xfrm>
            <a:off x="9944278" y="4408753"/>
            <a:ext cx="198715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Montserrat Medium" pitchFamily="34" charset="0"/>
              </a:rPr>
              <a:t>3</a:t>
            </a:r>
            <a:endParaRPr lang="en-US" sz="1550" dirty="0"/>
          </a:p>
        </p:txBody>
      </p:sp>
      <p:sp>
        <p:nvSpPr>
          <p:cNvPr id="26" name="Text 15"/>
          <p:cNvSpPr/>
          <p:nvPr/>
        </p:nvSpPr>
        <p:spPr>
          <a:xfrm>
            <a:off x="6239827" y="4946916"/>
            <a:ext cx="2070378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Prérequis</a:t>
            </a:r>
            <a:endParaRPr lang="en-US" sz="1600" dirty="0"/>
          </a:p>
        </p:txBody>
      </p:sp>
      <p:sp>
        <p:nvSpPr>
          <p:cNvPr id="27" name="Text 16"/>
          <p:cNvSpPr/>
          <p:nvPr/>
        </p:nvSpPr>
        <p:spPr>
          <a:xfrm>
            <a:off x="6239827" y="5304937"/>
            <a:ext cx="7607618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Connaissances de Git/GitHub et bases d'Azure.</a:t>
            </a:r>
            <a:endParaRPr lang="en-US" sz="13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143678-5D18-EF91-288B-58706F69E313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97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432" y="3316010"/>
            <a:ext cx="6207443" cy="515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Méthodologie et Planification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788432" y="4141470"/>
            <a:ext cx="20633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432" y="4469249"/>
            <a:ext cx="6423541" cy="22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88432" y="4618077"/>
            <a:ext cx="2806898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Définition des Tâches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88432" y="5064323"/>
            <a:ext cx="6423541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Au début du projet, nous avons défini les tâches essentielles.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7418308" y="4141470"/>
            <a:ext cx="20633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308" y="4469249"/>
            <a:ext cx="6423660" cy="228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18308" y="4618077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Daily Scrum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7418308" y="5064323"/>
            <a:ext cx="6423660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Objectifs précis définis chaque jour de travail.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788432" y="5755481"/>
            <a:ext cx="20633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6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432" y="6062663"/>
            <a:ext cx="6423541" cy="228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88432" y="6232088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Bilan Quotidien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788432" y="6678335"/>
            <a:ext cx="6423541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Fin de séquence : bilan des tâches accomplies et problèmes rencontrés.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7418308" y="5755481"/>
            <a:ext cx="20633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60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308" y="6083260"/>
            <a:ext cx="6423660" cy="2286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418308" y="6232088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Collaboration</a:t>
            </a:r>
            <a:endParaRPr lang="en-US" sz="2000" dirty="0"/>
          </a:p>
        </p:txBody>
      </p:sp>
      <p:sp>
        <p:nvSpPr>
          <p:cNvPr id="19" name="Text 12"/>
          <p:cNvSpPr/>
          <p:nvPr/>
        </p:nvSpPr>
        <p:spPr>
          <a:xfrm>
            <a:off x="7418308" y="6678335"/>
            <a:ext cx="6423660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Aide mutuelle pour atteindre les objectifs de la séquence.</a:t>
            </a:r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BF59DD4-F22C-CE55-9A3C-8823376A1E33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84703" y="429578"/>
            <a:ext cx="3611523" cy="389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Répartition des Tâches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2384703" y="1208961"/>
            <a:ext cx="2338507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Charles-Henri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2353092" y="1657111"/>
            <a:ext cx="4740235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Implémentation MSAL (Backend &amp; Frontend).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2353092" y="1960959"/>
            <a:ext cx="4740235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Intégration logique de token dans Vue.js.</a:t>
            </a:r>
            <a:endParaRPr lang="en-US" sz="12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4703" y="3059787"/>
            <a:ext cx="4740235" cy="4740235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352530" y="1208961"/>
            <a:ext cx="2338507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Mathieu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9320919" y="1554867"/>
            <a:ext cx="4740235" cy="498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Création et configuration ressources Azure (App Service, Function).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5511574" y="2494952"/>
            <a:ext cx="4740235" cy="498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Gestion </a:t>
            </a:r>
            <a:r>
              <a:rPr lang="en-US" sz="120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connexion</a:t>
            </a: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réseau (</a:t>
            </a:r>
            <a:r>
              <a:rPr lang="en-US" sz="120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VNet</a:t>
            </a: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Integration) avec DB </a:t>
            </a:r>
            <a:r>
              <a:rPr lang="en-US" sz="120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centralisée</a:t>
            </a: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.</a:t>
            </a:r>
            <a:endParaRPr lang="en-US" sz="12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2844" y="3059787"/>
            <a:ext cx="4740235" cy="474023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E1C2FB-6460-A3EF-B4FF-502969F49AAE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686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28443" y="2645688"/>
            <a:ext cx="4871204" cy="433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Authentification avec MSAL</a:t>
            </a:r>
            <a:endParaRPr lang="en-US" sz="2700" dirty="0"/>
          </a:p>
        </p:txBody>
      </p:sp>
      <p:sp>
        <p:nvSpPr>
          <p:cNvPr id="4" name="Text 1"/>
          <p:cNvSpPr/>
          <p:nvPr/>
        </p:nvSpPr>
        <p:spPr>
          <a:xfrm>
            <a:off x="1828443" y="3339465"/>
            <a:ext cx="10973514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La bibliothèque d'authentification Microsoft (MSAL) sécurise l'accès aux API web.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443" y="3812143"/>
            <a:ext cx="5486757" cy="6938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01917" y="4679513"/>
            <a:ext cx="216860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Initialisation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2001917" y="5054560"/>
            <a:ext cx="5139809" cy="555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MSAL est initialisé avec l'ID client, l'autorité et l'URI de redirection.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812143"/>
            <a:ext cx="5486757" cy="69389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8674" y="4679513"/>
            <a:ext cx="216860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Connexion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7488674" y="5054560"/>
            <a:ext cx="5139809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L'utilisateur se connecte, redirigé vers Microsoft.</a:t>
            </a:r>
            <a:endParaRPr lang="en-US" sz="13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8443" y="5783104"/>
            <a:ext cx="5486757" cy="69389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001917" y="6650474"/>
            <a:ext cx="2406729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Acquisition de Tokens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2001917" y="7025521"/>
            <a:ext cx="5139809" cy="555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Azure AD renvoie un code, échangé contre des tokens (ID + accès).</a:t>
            </a:r>
            <a:endParaRPr lang="en-US" sz="13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5783104"/>
            <a:ext cx="5486757" cy="69389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488674" y="6650474"/>
            <a:ext cx="2405539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Stockage &amp; Utilisation</a:t>
            </a:r>
            <a:endParaRPr lang="en-US" sz="1700" dirty="0"/>
          </a:p>
        </p:txBody>
      </p:sp>
      <p:sp>
        <p:nvSpPr>
          <p:cNvPr id="16" name="Text 9"/>
          <p:cNvSpPr/>
          <p:nvPr/>
        </p:nvSpPr>
        <p:spPr>
          <a:xfrm>
            <a:off x="7488674" y="7025521"/>
            <a:ext cx="5139809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Tokens stockés et utilisés pour appeler des APIs sécurisées.</a:t>
            </a:r>
            <a:endParaRPr lang="en-US" sz="13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FF4054-C2E2-3DBF-5266-1E4B1DD243C2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254153" y="47174"/>
            <a:ext cx="412209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 err="1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Schéma</a:t>
            </a:r>
            <a:r>
              <a:rPr lang="en-US" sz="35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de MSAL</a:t>
            </a:r>
            <a:endParaRPr lang="en-US" sz="35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436831-EA6B-2CE9-0638-4118AC9007DD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D24BAB1-FFEE-2DFD-EEAE-5FB6AFDB2F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353" y="586223"/>
            <a:ext cx="11915694" cy="7571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20629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Gestion des Ressources Azure et Coûts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694742"/>
            <a:ext cx="3664744" cy="2402324"/>
          </a:xfrm>
          <a:prstGeom prst="roundRect">
            <a:avLst>
              <a:gd name="adj" fmla="val 8498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sp>
        <p:nvSpPr>
          <p:cNvPr id="5" name="Text 2"/>
          <p:cNvSpPr/>
          <p:nvPr/>
        </p:nvSpPr>
        <p:spPr>
          <a:xfrm>
            <a:off x="6514624" y="29291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Tagging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419594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Chaque ressource marquée avec le tag BAMMOS pour identification rapide.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694742"/>
            <a:ext cx="3664863" cy="2402324"/>
          </a:xfrm>
          <a:prstGeom prst="roundRect">
            <a:avLst>
              <a:gd name="adj" fmla="val 8498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sp>
        <p:nvSpPr>
          <p:cNvPr id="8" name="Text 5"/>
          <p:cNvSpPr/>
          <p:nvPr/>
        </p:nvSpPr>
        <p:spPr>
          <a:xfrm>
            <a:off x="10406182" y="2929176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Optimisation des Coûts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77392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Privilège des plans Linux, arrêt des ressources non utilisées.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23880"/>
            <a:ext cx="7556421" cy="1685092"/>
          </a:xfrm>
          <a:prstGeom prst="roundRect">
            <a:avLst>
              <a:gd name="adj" fmla="val 12115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sp>
        <p:nvSpPr>
          <p:cNvPr id="11" name="Text 8"/>
          <p:cNvSpPr/>
          <p:nvPr/>
        </p:nvSpPr>
        <p:spPr>
          <a:xfrm>
            <a:off x="6514624" y="55583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Plan App Service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4873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Passage du plan F1 (gratuit) au plan Basic (B1) pour l'intégration VNet.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CD69B6-9630-72FA-E2BB-293D3D4E1700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7643"/>
            <a:ext cx="1135546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Explication des Variables d'Environnement (.ENV)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89" y="93660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Sécurité et portabilité de l'application via la gestion des variables d'environnement. Le fichier .env n'est jamais commité sur GitHub; les valeurs sont entrées dans les paramètres Azure.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A54985-0B22-CD68-913D-B6163BEFAE76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2A1BF023-02B0-A932-DADE-A25E5FFC9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10" y="2340161"/>
            <a:ext cx="6906589" cy="5515745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B339FF82-B93B-F117-E204-264BB441F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484" y="1991609"/>
            <a:ext cx="6735115" cy="593490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8672974-28E0-9FF6-FB97-09D4418ED822}"/>
              </a:ext>
            </a:extLst>
          </p:cNvPr>
          <p:cNvSpPr txBox="1"/>
          <p:nvPr/>
        </p:nvSpPr>
        <p:spPr>
          <a:xfrm>
            <a:off x="2917860" y="2000306"/>
            <a:ext cx="1324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Partie Azure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09734B5-5134-2416-CCA7-A0E25F185398}"/>
              </a:ext>
            </a:extLst>
          </p:cNvPr>
          <p:cNvSpPr txBox="1"/>
          <p:nvPr/>
        </p:nvSpPr>
        <p:spPr>
          <a:xfrm>
            <a:off x="10094584" y="1617410"/>
            <a:ext cx="1669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Partie .</a:t>
            </a:r>
            <a:r>
              <a:rPr lang="fr-CH" dirty="0" err="1"/>
              <a:t>env</a:t>
            </a:r>
            <a:r>
              <a:rPr lang="fr-CH" dirty="0"/>
              <a:t> local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474" y="588169"/>
            <a:ext cx="5267206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Connaissances Acquises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747474" y="1549241"/>
            <a:ext cx="480536" cy="480536"/>
          </a:xfrm>
          <a:prstGeom prst="roundRect">
            <a:avLst>
              <a:gd name="adj" fmla="val 40001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sp>
        <p:nvSpPr>
          <p:cNvPr id="4" name="Text 2"/>
          <p:cNvSpPr/>
          <p:nvPr/>
        </p:nvSpPr>
        <p:spPr>
          <a:xfrm>
            <a:off x="1441490" y="1622584"/>
            <a:ext cx="3490793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Cycle de Vie d'Application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1441490" y="2084308"/>
            <a:ext cx="12441436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Maîtrise du déploiement local à Azure App Service.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747474" y="2853095"/>
            <a:ext cx="480536" cy="480536"/>
          </a:xfrm>
          <a:prstGeom prst="roundRect">
            <a:avLst>
              <a:gd name="adj" fmla="val 40001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sp>
        <p:nvSpPr>
          <p:cNvPr id="7" name="Text 5"/>
          <p:cNvSpPr/>
          <p:nvPr/>
        </p:nvSpPr>
        <p:spPr>
          <a:xfrm>
            <a:off x="1441490" y="2926437"/>
            <a:ext cx="3058120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Authentification MSAL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441490" y="3388162"/>
            <a:ext cx="12441436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Compréhension et mise en œuvre pratique.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7474" y="4156948"/>
            <a:ext cx="480536" cy="480536"/>
          </a:xfrm>
          <a:prstGeom prst="roundRect">
            <a:avLst>
              <a:gd name="adj" fmla="val 40001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sp>
        <p:nvSpPr>
          <p:cNvPr id="10" name="Text 8"/>
          <p:cNvSpPr/>
          <p:nvPr/>
        </p:nvSpPr>
        <p:spPr>
          <a:xfrm>
            <a:off x="1441490" y="4230291"/>
            <a:ext cx="366081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Variables d'Environnement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1441490" y="4692015"/>
            <a:ext cx="12441436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Utilisation pour protéger les données sensibles.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47474" y="5460802"/>
            <a:ext cx="480536" cy="480536"/>
          </a:xfrm>
          <a:prstGeom prst="roundRect">
            <a:avLst>
              <a:gd name="adj" fmla="val 40001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sp>
        <p:nvSpPr>
          <p:cNvPr id="13" name="Text 11"/>
          <p:cNvSpPr/>
          <p:nvPr/>
        </p:nvSpPr>
        <p:spPr>
          <a:xfrm>
            <a:off x="1441490" y="5534144"/>
            <a:ext cx="3174444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Réseaux Virtuels (VNet)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1441490" y="5995868"/>
            <a:ext cx="12441436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Configuration pour sécuriser les flux de données.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7474" y="6764655"/>
            <a:ext cx="480536" cy="480536"/>
          </a:xfrm>
          <a:prstGeom prst="roundRect">
            <a:avLst>
              <a:gd name="adj" fmla="val 40001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fr-CH"/>
          </a:p>
        </p:txBody>
      </p:sp>
      <p:sp>
        <p:nvSpPr>
          <p:cNvPr id="16" name="Text 14"/>
          <p:cNvSpPr/>
          <p:nvPr/>
        </p:nvSpPr>
        <p:spPr>
          <a:xfrm>
            <a:off x="1441490" y="6837998"/>
            <a:ext cx="2992398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Méthodologies Scrum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1441490" y="7299722"/>
            <a:ext cx="12441436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Utilisation pour le suivi des objectifs.</a:t>
            </a:r>
            <a:endParaRPr lang="en-US" sz="16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6E99FE9-9F28-F057-6DCE-6441D377A201}"/>
              </a:ext>
            </a:extLst>
          </p:cNvPr>
          <p:cNvSpPr/>
          <p:nvPr/>
        </p:nvSpPr>
        <p:spPr>
          <a:xfrm>
            <a:off x="12811874" y="7695344"/>
            <a:ext cx="1726059" cy="462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988</Words>
  <Application>Microsoft Office PowerPoint</Application>
  <PresentationFormat>Personnalisé</PresentationFormat>
  <Paragraphs>109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Montserrat Medium</vt:lpstr>
      <vt:lpstr>Inter Light</vt:lpstr>
      <vt:lpstr>Montserrat Light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Mathieu Bamert</cp:lastModifiedBy>
  <cp:revision>13</cp:revision>
  <dcterms:created xsi:type="dcterms:W3CDTF">2026-01-07T12:26:08Z</dcterms:created>
  <dcterms:modified xsi:type="dcterms:W3CDTF">2026-01-07T13:59:59Z</dcterms:modified>
</cp:coreProperties>
</file>